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16"/>
  </p:notesMasterIdLst>
  <p:handoutMasterIdLst>
    <p:handoutMasterId r:id="rId17"/>
  </p:handoutMasterIdLst>
  <p:sldIdLst>
    <p:sldId id="498" r:id="rId2"/>
    <p:sldId id="379" r:id="rId3"/>
    <p:sldId id="493" r:id="rId4"/>
    <p:sldId id="490" r:id="rId5"/>
    <p:sldId id="494" r:id="rId6"/>
    <p:sldId id="495" r:id="rId7"/>
    <p:sldId id="496" r:id="rId8"/>
    <p:sldId id="512" r:id="rId9"/>
    <p:sldId id="501" r:id="rId10"/>
    <p:sldId id="503" r:id="rId11"/>
    <p:sldId id="516" r:id="rId12"/>
    <p:sldId id="517" r:id="rId13"/>
    <p:sldId id="510" r:id="rId14"/>
    <p:sldId id="258" r:id="rId15"/>
  </p:sldIdLst>
  <p:sldSz cx="9144000" cy="6858000" type="screen4x3"/>
  <p:notesSz cx="6669088" cy="987266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bg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chemeClr val="bg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chemeClr val="bg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chemeClr val="bg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chemeClr val="bg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CD4"/>
    <a:srgbClr val="8C7C70"/>
    <a:srgbClr val="948474"/>
    <a:srgbClr val="936F6D"/>
    <a:srgbClr val="A58887"/>
    <a:srgbClr val="B9A2A1"/>
    <a:srgbClr val="BEA8A7"/>
    <a:srgbClr val="87129E"/>
    <a:srgbClr val="3D7594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 fosc 1 - èmfasi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ense estil ni q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Estil amb tema 2 - èmfasi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148" autoAdjust="0"/>
    <p:restoredTop sz="91281" autoAdjust="0"/>
  </p:normalViewPr>
  <p:slideViewPr>
    <p:cSldViewPr>
      <p:cViewPr varScale="1">
        <p:scale>
          <a:sx n="66" d="100"/>
          <a:sy n="66" d="100"/>
        </p:scale>
        <p:origin x="9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968" y="-114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9" tIns="45765" rIns="91529" bIns="45765" numCol="1" anchor="t" anchorCtr="0" compatLnSpc="1">
            <a:prstTxWarp prst="textNoShape">
              <a:avLst/>
            </a:prstTxWarp>
          </a:bodyPr>
          <a:lstStyle>
            <a:lvl1pPr algn="l" defTabSz="916014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s-ES" altLang="ca-E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9" tIns="45765" rIns="91529" bIns="45765" numCol="1" anchor="t" anchorCtr="0" compatLnSpc="1">
            <a:prstTxWarp prst="textNoShape">
              <a:avLst/>
            </a:prstTxWarp>
          </a:bodyPr>
          <a:lstStyle>
            <a:lvl1pPr algn="r" defTabSz="916014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9786750E-4F24-4F5C-A84F-E3CC5D8E785D}" type="datetime1">
              <a:rPr lang="es-ES" altLang="ca-ES"/>
              <a:pPr>
                <a:defRPr/>
              </a:pPr>
              <a:t>06/08/2021</a:t>
            </a:fld>
            <a:endParaRPr lang="es-ES" altLang="ca-E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9" tIns="45765" rIns="91529" bIns="45765" numCol="1" anchor="b" anchorCtr="0" compatLnSpc="1">
            <a:prstTxWarp prst="textNoShape">
              <a:avLst/>
            </a:prstTxWarp>
          </a:bodyPr>
          <a:lstStyle>
            <a:lvl1pPr algn="l" defTabSz="916014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s-ES" altLang="ca-E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375775"/>
            <a:ext cx="289083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9" tIns="45765" rIns="91529" bIns="45765" numCol="1" anchor="b" anchorCtr="0" compatLnSpc="1">
            <a:prstTxWarp prst="textNoShape">
              <a:avLst/>
            </a:prstTxWarp>
          </a:bodyPr>
          <a:lstStyle>
            <a:lvl1pPr algn="r" defTabSz="916014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F057A515-D944-457D-87AC-03DD2471809C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722877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9" tIns="45765" rIns="91529" bIns="45765" numCol="1" anchor="t" anchorCtr="0" compatLnSpc="1">
            <a:prstTxWarp prst="textNoShape">
              <a:avLst/>
            </a:prstTxWarp>
          </a:bodyPr>
          <a:lstStyle>
            <a:lvl1pPr algn="l" defTabSz="916014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s-ES" altLang="ca-E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9" tIns="45765" rIns="91529" bIns="45765" numCol="1" anchor="t" anchorCtr="0" compatLnSpc="1">
            <a:prstTxWarp prst="textNoShape">
              <a:avLst/>
            </a:prstTxWarp>
          </a:bodyPr>
          <a:lstStyle>
            <a:lvl1pPr algn="r" defTabSz="916014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47C31754-44E9-49FC-B6E2-CBB574F99AD9}" type="datetime1">
              <a:rPr lang="es-ES" altLang="ca-ES"/>
              <a:pPr>
                <a:defRPr/>
              </a:pPr>
              <a:t>06/08/2021</a:t>
            </a:fld>
            <a:endParaRPr lang="es-ES" altLang="ca-E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89475"/>
            <a:ext cx="5335588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9" tIns="45765" rIns="91529" bIns="457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ca-ES" noProof="0"/>
              <a:t>Haga clic para modificar el estilo de texto del patrón</a:t>
            </a:r>
          </a:p>
          <a:p>
            <a:pPr lvl="1"/>
            <a:r>
              <a:rPr lang="es-ES" altLang="ca-ES" noProof="0"/>
              <a:t>Segundo nivel</a:t>
            </a:r>
          </a:p>
          <a:p>
            <a:pPr lvl="2"/>
            <a:r>
              <a:rPr lang="es-ES" altLang="ca-ES" noProof="0"/>
              <a:t>Tercer nivel</a:t>
            </a:r>
          </a:p>
          <a:p>
            <a:pPr lvl="3"/>
            <a:r>
              <a:rPr lang="es-ES" altLang="ca-ES" noProof="0"/>
              <a:t>Cuarto nivel</a:t>
            </a:r>
          </a:p>
          <a:p>
            <a:pPr lvl="4"/>
            <a:r>
              <a:rPr lang="es-ES" altLang="ca-ES" noProof="0"/>
              <a:t>Quinto nivel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5775"/>
            <a:ext cx="28908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9" tIns="45765" rIns="91529" bIns="45765" numCol="1" anchor="b" anchorCtr="0" compatLnSpc="1">
            <a:prstTxWarp prst="textNoShape">
              <a:avLst/>
            </a:prstTxWarp>
          </a:bodyPr>
          <a:lstStyle>
            <a:lvl1pPr algn="l" defTabSz="916014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s-ES" altLang="ca-E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375775"/>
            <a:ext cx="289083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9" tIns="45765" rIns="91529" bIns="45765" numCol="1" anchor="b" anchorCtr="0" compatLnSpc="1">
            <a:prstTxWarp prst="textNoShape">
              <a:avLst/>
            </a:prstTxWarp>
          </a:bodyPr>
          <a:lstStyle>
            <a:lvl1pPr algn="r" defTabSz="916014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452001CF-2B2F-43B0-BF05-5F2E66DEEBEE}" type="slidenum">
              <a:rPr lang="es-ES" altLang="ca-ES"/>
              <a:pPr>
                <a:defRPr/>
              </a:pPr>
              <a:t>‹Nº›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31853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001CF-2B2F-43B0-BF05-5F2E66DEEBEE}" type="slidenum">
              <a:rPr lang="es-ES" altLang="ca-ES" smtClean="0"/>
              <a:pPr>
                <a:defRPr/>
              </a:pPr>
              <a:t>2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733158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0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2001CF-2B2F-43B0-BF05-5F2E66DEEBEE}" type="slidenum">
              <a:rPr kumimoji="0" lang="es-ES" altLang="ca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601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ES" altLang="ca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041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0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2001CF-2B2F-43B0-BF05-5F2E66DEEBEE}" type="slidenum">
              <a:rPr kumimoji="0" lang="es-ES" altLang="ca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601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altLang="ca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909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001CF-2B2F-43B0-BF05-5F2E66DEEBEE}" type="slidenum">
              <a:rPr lang="es-ES" altLang="ca-ES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es-ES" altLang="ca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58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001CF-2B2F-43B0-BF05-5F2E66DEEBEE}" type="slidenum">
              <a:rPr lang="es-ES" altLang="ca-ES" smtClean="0"/>
              <a:pPr>
                <a:defRPr/>
              </a:pPr>
              <a:t>3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89461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001CF-2B2F-43B0-BF05-5F2E66DEEBEE}" type="slidenum">
              <a:rPr lang="es-ES" altLang="ca-ES" smtClean="0"/>
              <a:pPr>
                <a:defRPr/>
              </a:pPr>
              <a:t>4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69291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001CF-2B2F-43B0-BF05-5F2E66DEEBEE}" type="slidenum">
              <a:rPr lang="es-ES" altLang="ca-ES" smtClean="0"/>
              <a:pPr>
                <a:defRPr/>
              </a:pPr>
              <a:t>5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829505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0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2001CF-2B2F-43B0-BF05-5F2E66DEEBEE}" type="slidenum">
              <a:rPr kumimoji="0" lang="es-ES" altLang="ca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601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ES" altLang="ca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929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0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2001CF-2B2F-43B0-BF05-5F2E66DEEBEE}" type="slidenum">
              <a:rPr kumimoji="0" lang="es-ES" altLang="ca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601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altLang="ca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502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0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2001CF-2B2F-43B0-BF05-5F2E66DEEBEE}" type="slidenum">
              <a:rPr kumimoji="0" lang="es-ES" altLang="ca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601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ES" altLang="ca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218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2001CF-2B2F-43B0-BF05-5F2E66DEEBEE}" type="slidenum">
              <a:rPr lang="es-ES" altLang="ca-ES" smtClean="0"/>
              <a:pPr>
                <a:defRPr/>
              </a:pPr>
              <a:t>9</a:t>
            </a:fld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048819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60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2001CF-2B2F-43B0-BF05-5F2E66DEEBEE}" type="slidenum">
              <a:rPr kumimoji="0" lang="es-ES" altLang="ca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18" charset="0"/>
                <a:ea typeface="+mn-ea"/>
                <a:cs typeface="+mn-cs"/>
              </a:rPr>
              <a:pPr marL="0" marR="0" lvl="0" indent="0" algn="r" defTabSz="91601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altLang="ca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264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8/6/2021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‹Nº›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82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8/6/2021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6652B35-718D-4E28-AFEB-B694A3B357E8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389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8/6/2021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6652B35-718D-4E28-AFEB-B694A3B357E8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4992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8/6/2021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6652B35-718D-4E28-AFEB-B694A3B357E8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538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8/6/2021</a:t>
            </a:fld>
            <a:endParaRPr lang="en-U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6652B35-718D-4E28-AFEB-B694A3B357E8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149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8/6/2021</a:t>
            </a:fld>
            <a:endParaRPr lang="en-U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6652B35-718D-4E28-AFEB-B694A3B357E8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2673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8/6/2021</a:t>
            </a:fld>
            <a:endParaRPr lang="en-U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0112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8/6/2021</a:t>
            </a:fld>
            <a:endParaRPr lang="en-U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6652B35-718D-4E28-AFEB-B694A3B357E8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3208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8/6/2021</a:t>
            </a:fld>
            <a:endParaRPr lang="en-U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6652B35-718D-4E28-AFEB-B694A3B357E8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565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8/6/2021</a:t>
            </a:fld>
            <a:endParaRPr lang="en-U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6652B35-718D-4E28-AFEB-B694A3B357E8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5411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3F416CD-67A3-4CF0-A210-F6AF31AC147F}" type="datetimeFigureOut">
              <a:rPr lang="en-US" smtClean="0"/>
              <a:pPr eaLnBrk="1" latinLnBrk="0" hangingPunct="1"/>
              <a:t>8/6/2021</a:t>
            </a:fld>
            <a:endParaRPr lang="en-U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alt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6652B35-718D-4E28-AFEB-B694A3B357E8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9624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8/6/2021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alt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‹Nº›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8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2.jpe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>
            <a:extLst>
              <a:ext uri="{FF2B5EF4-FFF2-40B4-BE49-F238E27FC236}">
                <a16:creationId xmlns:a16="http://schemas.microsoft.com/office/drawing/2014/main" id="{DDBA064D-F111-466B-AFC3-FC992EA0E500}"/>
              </a:ext>
            </a:extLst>
          </p:cNvPr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rgbClr val="8C7C7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7C30821B-9565-4825-B3F2-DA055608FCD0}"/>
              </a:ext>
            </a:extLst>
          </p:cNvPr>
          <p:cNvSpPr/>
          <p:nvPr/>
        </p:nvSpPr>
        <p:spPr>
          <a:xfrm>
            <a:off x="0" y="5949280"/>
            <a:ext cx="9144000" cy="908720"/>
          </a:xfrm>
          <a:prstGeom prst="rect">
            <a:avLst/>
          </a:prstGeom>
          <a:solidFill>
            <a:srgbClr val="8C7C70">
              <a:alpha val="2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A8D7E43-B901-466E-9C2B-24D82ACEB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7555"/>
            <a:ext cx="9144000" cy="542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6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885113" y="476250"/>
            <a:ext cx="1079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000" b="0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" pitchFamily="18" charset="0"/>
              <a:ea typeface="+mn-ea"/>
              <a:cs typeface="Arial" charset="0"/>
            </a:endParaRPr>
          </a:p>
        </p:txBody>
      </p:sp>
      <p:pic>
        <p:nvPicPr>
          <p:cNvPr id="31" name="Imatge 14" descr="Resultat d'imatges de diba oberta">
            <a:extLst>
              <a:ext uri="{FF2B5EF4-FFF2-40B4-BE49-F238E27FC236}">
                <a16:creationId xmlns:a16="http://schemas.microsoft.com/office/drawing/2014/main" id="{49BCFF4C-1A61-4848-B66E-27CFD45D2AE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90"/>
          <a:stretch/>
        </p:blipFill>
        <p:spPr bwMode="auto">
          <a:xfrm>
            <a:off x="467544" y="476250"/>
            <a:ext cx="1026656" cy="3865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DA9746F-295D-4A92-8836-F930273B347A}"/>
              </a:ext>
            </a:extLst>
          </p:cNvPr>
          <p:cNvSpPr txBox="1"/>
          <p:nvPr/>
        </p:nvSpPr>
        <p:spPr>
          <a:xfrm>
            <a:off x="3767807" y="582225"/>
            <a:ext cx="540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0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Gerència de Serveis Residencials d’Estades Temporals i Respir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DC7C78C-C30C-4A53-AAD8-392F779056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62"/>
          <a:stretch/>
        </p:blipFill>
        <p:spPr>
          <a:xfrm>
            <a:off x="395536" y="2132856"/>
            <a:ext cx="8454331" cy="448450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365FDA-3753-4592-AA14-3FAADD406C6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94575" y="4006949"/>
            <a:ext cx="1630288" cy="143827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EEBC52F6-5862-4A0E-916B-81FB11CC34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8141" y="1412776"/>
            <a:ext cx="36480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0755"/>
      </p:ext>
    </p:extLst>
  </p:cSld>
  <p:clrMapOvr>
    <a:masterClrMapping/>
  </p:clrMapOvr>
  <p:transition spd="slow" advTm="20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885113" y="476250"/>
            <a:ext cx="1079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000" b="0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" pitchFamily="18" charset="0"/>
              <a:ea typeface="+mn-ea"/>
              <a:cs typeface="Arial" charset="0"/>
            </a:endParaRPr>
          </a:p>
        </p:txBody>
      </p:sp>
      <p:pic>
        <p:nvPicPr>
          <p:cNvPr id="31" name="Imatge 14" descr="Resultat d'imatges de diba oberta">
            <a:extLst>
              <a:ext uri="{FF2B5EF4-FFF2-40B4-BE49-F238E27FC236}">
                <a16:creationId xmlns:a16="http://schemas.microsoft.com/office/drawing/2014/main" id="{49BCFF4C-1A61-4848-B66E-27CFD45D2AE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90"/>
          <a:stretch/>
        </p:blipFill>
        <p:spPr bwMode="auto">
          <a:xfrm>
            <a:off x="467544" y="476250"/>
            <a:ext cx="1026656" cy="3865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DA9746F-295D-4A92-8836-F930273B347A}"/>
              </a:ext>
            </a:extLst>
          </p:cNvPr>
          <p:cNvSpPr txBox="1"/>
          <p:nvPr/>
        </p:nvSpPr>
        <p:spPr>
          <a:xfrm>
            <a:off x="3767807" y="582225"/>
            <a:ext cx="540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0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Gerència de Serveis Residencials d’Estades Temporals i Respir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5F6FE7-D497-4848-B6AE-62A4A9DF3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025" y="1484784"/>
            <a:ext cx="5695950" cy="4000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F6D1DD-5FC0-4643-B602-5CB811F70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9471" y="2276872"/>
            <a:ext cx="70104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31599"/>
      </p:ext>
    </p:extLst>
  </p:cSld>
  <p:clrMapOvr>
    <a:masterClrMapping/>
  </p:clrMapOvr>
  <p:transition spd="slow" advTm="20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885113" y="476250"/>
            <a:ext cx="1079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000" b="0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" pitchFamily="18" charset="0"/>
              <a:ea typeface="+mn-ea"/>
              <a:cs typeface="Arial" charset="0"/>
            </a:endParaRPr>
          </a:p>
        </p:txBody>
      </p:sp>
      <p:pic>
        <p:nvPicPr>
          <p:cNvPr id="31" name="Imatge 14" descr="Resultat d'imatges de diba oberta">
            <a:extLst>
              <a:ext uri="{FF2B5EF4-FFF2-40B4-BE49-F238E27FC236}">
                <a16:creationId xmlns:a16="http://schemas.microsoft.com/office/drawing/2014/main" id="{49BCFF4C-1A61-4848-B66E-27CFD45D2AE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90"/>
          <a:stretch/>
        </p:blipFill>
        <p:spPr bwMode="auto">
          <a:xfrm>
            <a:off x="467544" y="476250"/>
            <a:ext cx="1026656" cy="3865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DA9746F-295D-4A92-8836-F930273B347A}"/>
              </a:ext>
            </a:extLst>
          </p:cNvPr>
          <p:cNvSpPr txBox="1"/>
          <p:nvPr/>
        </p:nvSpPr>
        <p:spPr>
          <a:xfrm>
            <a:off x="3767807" y="582225"/>
            <a:ext cx="540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0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Gerència de Serveis Residencials d’Estades Temporals i Respir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B588E4-0BDE-4FBA-9C47-A792D7F13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621" y="2539652"/>
            <a:ext cx="1728192" cy="114703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BE935DF-10EF-4664-B5A4-2F354FA4F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776" y="2539539"/>
            <a:ext cx="2625899" cy="130666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881D7F4-E701-41ED-9D2B-B708FF46A5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848" y="4149080"/>
            <a:ext cx="2625899" cy="100248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37F1F9F-69D7-4AA2-BDA3-600885E335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3771" y="2489496"/>
            <a:ext cx="1600597" cy="140675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676F13B-CA7A-406B-BE86-7A2F785ABB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8479" y="4414294"/>
            <a:ext cx="1784575" cy="190785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5C360E4-C7F0-421E-B956-65D5E04DB8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5813" y="1473126"/>
            <a:ext cx="35623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05131"/>
      </p:ext>
    </p:extLst>
  </p:cSld>
  <p:clrMapOvr>
    <a:masterClrMapping/>
  </p:clrMapOvr>
  <p:transition spd="slow" advTm="20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885113" y="476250"/>
            <a:ext cx="1079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ca-ES" altLang="ca-ES" sz="1000" b="0" dirty="0">
              <a:solidFill>
                <a:srgbClr val="990033"/>
              </a:solidFill>
              <a:latin typeface="Times" pitchFamily="18" charset="0"/>
            </a:endParaRPr>
          </a:p>
        </p:txBody>
      </p:sp>
      <p:pic>
        <p:nvPicPr>
          <p:cNvPr id="31" name="Imatge 14" descr="Resultat d'imatges de diba oberta">
            <a:extLst>
              <a:ext uri="{FF2B5EF4-FFF2-40B4-BE49-F238E27FC236}">
                <a16:creationId xmlns:a16="http://schemas.microsoft.com/office/drawing/2014/main" id="{49BCFF4C-1A61-4848-B66E-27CFD45D2AE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90"/>
          <a:stretch/>
        </p:blipFill>
        <p:spPr bwMode="auto">
          <a:xfrm>
            <a:off x="467544" y="476250"/>
            <a:ext cx="1026656" cy="3865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52E72C8-0337-44E0-ACBF-AB033ADDCE31}"/>
              </a:ext>
            </a:extLst>
          </p:cNvPr>
          <p:cNvSpPr txBox="1"/>
          <p:nvPr/>
        </p:nvSpPr>
        <p:spPr>
          <a:xfrm>
            <a:off x="3851920" y="566475"/>
            <a:ext cx="540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0" i="1" dirty="0">
                <a:solidFill>
                  <a:srgbClr val="C0504D">
                    <a:lumMod val="75000"/>
                  </a:srgbClr>
                </a:solidFill>
              </a:rPr>
              <a:t>Gerència de Serveis Residencials d’Estades Temporals i Respir</a:t>
            </a:r>
          </a:p>
        </p:txBody>
      </p:sp>
      <p:sp>
        <p:nvSpPr>
          <p:cNvPr id="7" name="QuadreDeText 6"/>
          <p:cNvSpPr txBox="1"/>
          <p:nvPr/>
        </p:nvSpPr>
        <p:spPr>
          <a:xfrm>
            <a:off x="638537" y="3239398"/>
            <a:ext cx="2042711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100" b="0" dirty="0">
                <a:solidFill>
                  <a:srgbClr val="1F497D"/>
                </a:solidFill>
              </a:rPr>
              <a:t>6.028 visites a la web</a:t>
            </a:r>
          </a:p>
        </p:txBody>
      </p:sp>
      <p:sp>
        <p:nvSpPr>
          <p:cNvPr id="15" name="QuadreDeText 14"/>
          <p:cNvSpPr txBox="1"/>
          <p:nvPr/>
        </p:nvSpPr>
        <p:spPr>
          <a:xfrm>
            <a:off x="2969280" y="3249049"/>
            <a:ext cx="2592288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100" b="0" dirty="0">
                <a:solidFill>
                  <a:srgbClr val="1F497D"/>
                </a:solidFill>
              </a:rPr>
              <a:t>64,5% de visitants nous</a:t>
            </a:r>
          </a:p>
          <a:p>
            <a:pPr algn="ctr"/>
            <a:r>
              <a:rPr lang="ca-ES" sz="1100" b="0" dirty="0">
                <a:solidFill>
                  <a:srgbClr val="1F497D"/>
                </a:solidFill>
              </a:rPr>
              <a:t>35,5% de visitants recurrents</a:t>
            </a:r>
          </a:p>
        </p:txBody>
      </p:sp>
      <p:sp>
        <p:nvSpPr>
          <p:cNvPr id="19" name="QuadreDeText 18"/>
          <p:cNvSpPr txBox="1"/>
          <p:nvPr/>
        </p:nvSpPr>
        <p:spPr>
          <a:xfrm>
            <a:off x="5993616" y="3237749"/>
            <a:ext cx="2592288" cy="6001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100" b="0" dirty="0">
                <a:solidFill>
                  <a:srgbClr val="1F497D"/>
                </a:solidFill>
              </a:rPr>
              <a:t>Aquestes visites ens arriben des de: </a:t>
            </a:r>
            <a:r>
              <a:rPr lang="ca-ES" sz="1100" b="0" dirty="0" err="1">
                <a:solidFill>
                  <a:srgbClr val="1F497D"/>
                </a:solidFill>
              </a:rPr>
              <a:t>Google</a:t>
            </a:r>
            <a:r>
              <a:rPr lang="ca-ES" sz="1100" b="0" dirty="0">
                <a:solidFill>
                  <a:srgbClr val="1F497D"/>
                </a:solidFill>
              </a:rPr>
              <a:t>, </a:t>
            </a:r>
            <a:r>
              <a:rPr lang="ca-ES" sz="1100" b="0" dirty="0" err="1">
                <a:solidFill>
                  <a:srgbClr val="1F497D"/>
                </a:solidFill>
              </a:rPr>
              <a:t>url</a:t>
            </a:r>
            <a:r>
              <a:rPr lang="ca-ES" sz="1100" b="0" dirty="0">
                <a:solidFill>
                  <a:srgbClr val="1F497D"/>
                </a:solidFill>
              </a:rPr>
              <a:t> web, </a:t>
            </a:r>
            <a:r>
              <a:rPr lang="ca-ES" sz="1100" b="0" dirty="0" err="1">
                <a:solidFill>
                  <a:srgbClr val="1F497D"/>
                </a:solidFill>
              </a:rPr>
              <a:t>diba</a:t>
            </a:r>
            <a:r>
              <a:rPr lang="ca-ES" sz="1100" b="0" dirty="0">
                <a:solidFill>
                  <a:srgbClr val="1F497D"/>
                </a:solidFill>
              </a:rPr>
              <a:t>, ajuntaments, xarxes socials</a:t>
            </a:r>
          </a:p>
        </p:txBody>
      </p:sp>
      <p:sp>
        <p:nvSpPr>
          <p:cNvPr id="22" name="QuadreDeText 21"/>
          <p:cNvSpPr txBox="1"/>
          <p:nvPr/>
        </p:nvSpPr>
        <p:spPr>
          <a:xfrm>
            <a:off x="3380931" y="5395863"/>
            <a:ext cx="2364601" cy="43088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100" b="0" dirty="0">
                <a:solidFill>
                  <a:srgbClr val="1F497D"/>
                </a:solidFill>
              </a:rPr>
              <a:t>3.275 descàrregues realitzades</a:t>
            </a:r>
          </a:p>
        </p:txBody>
      </p:sp>
      <p:sp>
        <p:nvSpPr>
          <p:cNvPr id="24" name="QuadreDeText 23"/>
          <p:cNvSpPr txBox="1"/>
          <p:nvPr/>
        </p:nvSpPr>
        <p:spPr>
          <a:xfrm>
            <a:off x="323528" y="5373216"/>
            <a:ext cx="2592288" cy="6001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100" b="0" dirty="0">
                <a:solidFill>
                  <a:srgbClr val="1F497D"/>
                </a:solidFill>
              </a:rPr>
              <a:t>Esdeveniments principals: </a:t>
            </a:r>
          </a:p>
          <a:p>
            <a:pPr marL="171450" indent="-171450" algn="ctr">
              <a:buFontTx/>
              <a:buChar char="-"/>
            </a:pPr>
            <a:r>
              <a:rPr lang="ca-ES" sz="1100" b="0" dirty="0">
                <a:solidFill>
                  <a:srgbClr val="1F497D"/>
                </a:solidFill>
              </a:rPr>
              <a:t>Clic a un enllaç o pàgina</a:t>
            </a:r>
          </a:p>
          <a:p>
            <a:pPr marL="171450" indent="-171450" algn="ctr">
              <a:buFontTx/>
              <a:buChar char="-"/>
            </a:pPr>
            <a:r>
              <a:rPr lang="ca-ES" sz="1100" b="0" dirty="0">
                <a:solidFill>
                  <a:srgbClr val="1F497D"/>
                </a:solidFill>
              </a:rPr>
              <a:t>Descàrregues</a:t>
            </a:r>
          </a:p>
        </p:txBody>
      </p:sp>
      <p:sp>
        <p:nvSpPr>
          <p:cNvPr id="21" name="QuadreDeText 20"/>
          <p:cNvSpPr txBox="1"/>
          <p:nvPr/>
        </p:nvSpPr>
        <p:spPr>
          <a:xfrm>
            <a:off x="6065624" y="5395863"/>
            <a:ext cx="2808312" cy="76944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100" b="0" dirty="0">
                <a:solidFill>
                  <a:srgbClr val="1F497D"/>
                </a:solidFill>
              </a:rPr>
              <a:t>Pics d’usuaris i visites al 1r. Trimestre 2020:</a:t>
            </a:r>
          </a:p>
          <a:p>
            <a:pPr algn="ctr"/>
            <a:r>
              <a:rPr lang="ca-ES" sz="1100" b="0" dirty="0">
                <a:solidFill>
                  <a:srgbClr val="1F497D"/>
                </a:solidFill>
              </a:rPr>
              <a:t>2.339 usuaris</a:t>
            </a:r>
          </a:p>
          <a:p>
            <a:pPr algn="ctr"/>
            <a:r>
              <a:rPr lang="ca-ES" sz="1100" b="0" dirty="0">
                <a:solidFill>
                  <a:srgbClr val="1F497D"/>
                </a:solidFill>
              </a:rPr>
              <a:t>2.409 n. Pàg. vistes 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64" y="1871246"/>
            <a:ext cx="1350832" cy="13508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t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6" y="1988840"/>
            <a:ext cx="2276977" cy="1118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tg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150" y="4055531"/>
            <a:ext cx="2196782" cy="9692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tg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3" y="3846213"/>
            <a:ext cx="1953384" cy="1387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tg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21" y="1916832"/>
            <a:ext cx="2260332" cy="11237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tg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264" y="4083931"/>
            <a:ext cx="2784655" cy="1128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8D0B397-17CF-406A-BC7F-D8252FBE31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1680" y="1145556"/>
            <a:ext cx="6000750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59807"/>
      </p:ext>
    </p:extLst>
  </p:cSld>
  <p:clrMapOvr>
    <a:masterClrMapping/>
  </p:clrMapOvr>
  <p:transition spd="slow" advTm="20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596B536-672D-47F5-BE30-4CF0C4B1F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3"/>
            <a:ext cx="9144000" cy="5143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6F0CDF9-7620-49A4-86D6-0C84AA27F5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4000" cy="8367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582B37E-7534-4A0E-8AF6-F4E2A9878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0213"/>
            <a:ext cx="9144000" cy="86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9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885113" y="476250"/>
            <a:ext cx="1079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ca-ES" altLang="ca-ES" sz="1000" b="0" dirty="0">
              <a:solidFill>
                <a:srgbClr val="990033"/>
              </a:solidFill>
              <a:latin typeface="Times" pitchFamily="18" charset="0"/>
            </a:endParaRPr>
          </a:p>
        </p:txBody>
      </p:sp>
      <p:pic>
        <p:nvPicPr>
          <p:cNvPr id="31" name="Imatge 14" descr="Resultat d'imatges de diba oberta">
            <a:extLst>
              <a:ext uri="{FF2B5EF4-FFF2-40B4-BE49-F238E27FC236}">
                <a16:creationId xmlns:a16="http://schemas.microsoft.com/office/drawing/2014/main" id="{49BCFF4C-1A61-4848-B66E-27CFD45D2AE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90"/>
          <a:stretch/>
        </p:blipFill>
        <p:spPr bwMode="auto">
          <a:xfrm>
            <a:off x="467544" y="476250"/>
            <a:ext cx="1026656" cy="38655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52E72C8-0337-44E0-ACBF-AB033ADDCE31}"/>
              </a:ext>
            </a:extLst>
          </p:cNvPr>
          <p:cNvSpPr txBox="1"/>
          <p:nvPr/>
        </p:nvSpPr>
        <p:spPr>
          <a:xfrm>
            <a:off x="3851920" y="566475"/>
            <a:ext cx="540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0" i="1" dirty="0">
                <a:solidFill>
                  <a:schemeClr val="accent2">
                    <a:lumMod val="75000"/>
                  </a:schemeClr>
                </a:solidFill>
              </a:rPr>
              <a:t>Gerència de Serveis Residencials d’Estades Temporals i Respir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7E3340-861C-42A2-881E-CFE55CA3BD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882"/>
          <a:stretch/>
        </p:blipFill>
        <p:spPr>
          <a:xfrm>
            <a:off x="613970" y="1983839"/>
            <a:ext cx="8077200" cy="38655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848A0C0-FD06-4175-85BE-D78117C6A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2636912"/>
            <a:ext cx="6877050" cy="40195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AF0AE14-8CE5-4115-A399-76260D19A2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0424"/>
          <a:stretch/>
        </p:blipFill>
        <p:spPr>
          <a:xfrm>
            <a:off x="2137970" y="1530273"/>
            <a:ext cx="5029200" cy="386559"/>
          </a:xfrm>
          <a:prstGeom prst="rect">
            <a:avLst/>
          </a:prstGeom>
        </p:spPr>
      </p:pic>
    </p:spTree>
  </p:cSld>
  <p:clrMapOvr>
    <a:masterClrMapping/>
  </p:clrMapOvr>
  <p:transition spd="slow" advTm="20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885113" y="476250"/>
            <a:ext cx="1079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ca-ES" altLang="ca-ES" sz="1000" b="0" dirty="0">
              <a:solidFill>
                <a:srgbClr val="990033"/>
              </a:solidFill>
              <a:latin typeface="Times" pitchFamily="18" charset="0"/>
            </a:endParaRPr>
          </a:p>
        </p:txBody>
      </p:sp>
      <p:pic>
        <p:nvPicPr>
          <p:cNvPr id="31" name="Imatge 14" descr="Resultat d'imatges de diba oberta">
            <a:extLst>
              <a:ext uri="{FF2B5EF4-FFF2-40B4-BE49-F238E27FC236}">
                <a16:creationId xmlns:a16="http://schemas.microsoft.com/office/drawing/2014/main" id="{49BCFF4C-1A61-4848-B66E-27CFD45D2AE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90"/>
          <a:stretch/>
        </p:blipFill>
        <p:spPr bwMode="auto">
          <a:xfrm>
            <a:off x="467544" y="476250"/>
            <a:ext cx="1026656" cy="38655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F127379-E537-4199-BE79-E6306F7C639E}"/>
              </a:ext>
            </a:extLst>
          </p:cNvPr>
          <p:cNvSpPr txBox="1"/>
          <p:nvPr/>
        </p:nvSpPr>
        <p:spPr>
          <a:xfrm>
            <a:off x="3767807" y="582225"/>
            <a:ext cx="540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0" i="1" dirty="0">
                <a:solidFill>
                  <a:schemeClr val="accent2">
                    <a:lumMod val="75000"/>
                  </a:schemeClr>
                </a:solidFill>
              </a:rPr>
              <a:t>Gerència de Serveis Residencials d’Estades Temporals i Respir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D580377-8BE2-4409-AB85-0DBB590B7E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026"/>
          <a:stretch/>
        </p:blipFill>
        <p:spPr>
          <a:xfrm>
            <a:off x="226071" y="1971497"/>
            <a:ext cx="8742387" cy="386557"/>
          </a:xfrm>
          <a:prstGeom prst="rect">
            <a:avLst/>
          </a:prstGeom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9F73B2D-9990-49BF-B9DA-12A22620E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200" y="1657795"/>
            <a:ext cx="6096000" cy="3429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E0B8EDB-CFAC-4202-844F-EC5B6910CF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619103"/>
            <a:ext cx="9144000" cy="354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04381"/>
      </p:ext>
    </p:extLst>
  </p:cSld>
  <p:clrMapOvr>
    <a:masterClrMapping/>
  </p:clrMapOvr>
  <p:transition spd="slow" advTm="20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885113" y="476250"/>
            <a:ext cx="1079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ca-ES" altLang="ca-ES" sz="1000" b="0" dirty="0">
              <a:solidFill>
                <a:srgbClr val="990033"/>
              </a:solidFill>
              <a:latin typeface="Times" pitchFamily="18" charset="0"/>
            </a:endParaRPr>
          </a:p>
        </p:txBody>
      </p:sp>
      <p:pic>
        <p:nvPicPr>
          <p:cNvPr id="31" name="Imatge 14" descr="Resultat d'imatges de diba oberta">
            <a:extLst>
              <a:ext uri="{FF2B5EF4-FFF2-40B4-BE49-F238E27FC236}">
                <a16:creationId xmlns:a16="http://schemas.microsoft.com/office/drawing/2014/main" id="{49BCFF4C-1A61-4848-B66E-27CFD45D2AE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90"/>
          <a:stretch/>
        </p:blipFill>
        <p:spPr bwMode="auto">
          <a:xfrm>
            <a:off x="467544" y="476250"/>
            <a:ext cx="1026656" cy="3865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DA9746F-295D-4A92-8836-F930273B347A}"/>
              </a:ext>
            </a:extLst>
          </p:cNvPr>
          <p:cNvSpPr txBox="1"/>
          <p:nvPr/>
        </p:nvSpPr>
        <p:spPr>
          <a:xfrm>
            <a:off x="3767807" y="582225"/>
            <a:ext cx="540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0" i="1">
                <a:solidFill>
                  <a:schemeClr val="accent2">
                    <a:lumMod val="75000"/>
                  </a:schemeClr>
                </a:solidFill>
              </a:rPr>
              <a:t>Gerència de Serveis Residencials d’Estades Temporals i Respir</a:t>
            </a:r>
            <a:endParaRPr lang="ca-ES" sz="1200" b="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8FC4EB-8C3E-4BA2-A078-C97758F4A5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696" r="664"/>
          <a:stretch/>
        </p:blipFill>
        <p:spPr>
          <a:xfrm>
            <a:off x="25152" y="2152054"/>
            <a:ext cx="9083352" cy="277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A1205CD-C017-4528-9418-CE2F3B249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288" y="2691853"/>
            <a:ext cx="6219825" cy="36385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C233A86-D335-4B1C-BD5B-27FDA1F276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528" y="1689230"/>
            <a:ext cx="556260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65380"/>
      </p:ext>
    </p:extLst>
  </p:cSld>
  <p:clrMapOvr>
    <a:masterClrMapping/>
  </p:clrMapOvr>
  <p:transition spd="slow" advTm="20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885113" y="476250"/>
            <a:ext cx="1079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ca-ES" altLang="ca-ES" sz="1000" b="0" dirty="0">
              <a:solidFill>
                <a:srgbClr val="990033"/>
              </a:solidFill>
              <a:latin typeface="Times" pitchFamily="18" charset="0"/>
            </a:endParaRPr>
          </a:p>
        </p:txBody>
      </p:sp>
      <p:pic>
        <p:nvPicPr>
          <p:cNvPr id="31" name="Imatge 14" descr="Resultat d'imatges de diba oberta">
            <a:extLst>
              <a:ext uri="{FF2B5EF4-FFF2-40B4-BE49-F238E27FC236}">
                <a16:creationId xmlns:a16="http://schemas.microsoft.com/office/drawing/2014/main" id="{49BCFF4C-1A61-4848-B66E-27CFD45D2AE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90"/>
          <a:stretch/>
        </p:blipFill>
        <p:spPr bwMode="auto">
          <a:xfrm>
            <a:off x="467544" y="476250"/>
            <a:ext cx="1026656" cy="3865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DA9746F-295D-4A92-8836-F930273B347A}"/>
              </a:ext>
            </a:extLst>
          </p:cNvPr>
          <p:cNvSpPr txBox="1"/>
          <p:nvPr/>
        </p:nvSpPr>
        <p:spPr>
          <a:xfrm>
            <a:off x="3767807" y="582225"/>
            <a:ext cx="540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0" i="1" dirty="0">
                <a:solidFill>
                  <a:schemeClr val="accent2">
                    <a:lumMod val="75000"/>
                  </a:schemeClr>
                </a:solidFill>
              </a:rPr>
              <a:t>Gerència de Serveis Residencials d’Estades Temporals i Respir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7898017-2383-457A-BB52-B9A0D17A69A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0312" y="3002802"/>
            <a:ext cx="1247775" cy="342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A4E47A9-97FD-4775-8E4A-E54F911D29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8341" y="1700808"/>
            <a:ext cx="3892804" cy="44917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8CFD480-69D6-42B4-88E0-3E46F0E21C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663" r="6249" b="7959"/>
          <a:stretch/>
        </p:blipFill>
        <p:spPr>
          <a:xfrm>
            <a:off x="899592" y="3346838"/>
            <a:ext cx="3384377" cy="1090274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1789DCD-1232-4831-8D4A-5E4119E7B4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760" y="1268760"/>
            <a:ext cx="32480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00538"/>
      </p:ext>
    </p:extLst>
  </p:cSld>
  <p:clrMapOvr>
    <a:masterClrMapping/>
  </p:clrMapOvr>
  <p:transition spd="slow" advTm="20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A00C82E-A2B5-40EC-9F15-7D769B27B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751808"/>
            <a:ext cx="4822437" cy="4948710"/>
          </a:xfrm>
          <a:prstGeom prst="rect">
            <a:avLst/>
          </a:prstGeom>
        </p:spPr>
      </p:pic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885113" y="476250"/>
            <a:ext cx="1079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000" b="0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" pitchFamily="18" charset="0"/>
              <a:ea typeface="+mn-ea"/>
              <a:cs typeface="Arial" charset="0"/>
            </a:endParaRPr>
          </a:p>
        </p:txBody>
      </p:sp>
      <p:pic>
        <p:nvPicPr>
          <p:cNvPr id="31" name="Imatge 14" descr="Resultat d'imatges de diba oberta">
            <a:extLst>
              <a:ext uri="{FF2B5EF4-FFF2-40B4-BE49-F238E27FC236}">
                <a16:creationId xmlns:a16="http://schemas.microsoft.com/office/drawing/2014/main" id="{49BCFF4C-1A61-4848-B66E-27CFD45D2AE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90"/>
          <a:stretch/>
        </p:blipFill>
        <p:spPr bwMode="auto">
          <a:xfrm>
            <a:off x="467544" y="476250"/>
            <a:ext cx="1026656" cy="3865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DA9746F-295D-4A92-8836-F930273B347A}"/>
              </a:ext>
            </a:extLst>
          </p:cNvPr>
          <p:cNvSpPr txBox="1"/>
          <p:nvPr/>
        </p:nvSpPr>
        <p:spPr>
          <a:xfrm>
            <a:off x="3767807" y="582225"/>
            <a:ext cx="540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0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Gerència de Serveis Residencials d’Estades Temporals i Respir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CF26310-BDDC-4229-9F88-6F30F4994A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00" t="4769" b="-1"/>
          <a:stretch/>
        </p:blipFill>
        <p:spPr>
          <a:xfrm>
            <a:off x="1492597" y="2204864"/>
            <a:ext cx="1495227" cy="26305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ADFF7EA-CF82-4D27-B82B-53DC276DB6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4636"/>
          <a:stretch/>
        </p:blipFill>
        <p:spPr>
          <a:xfrm>
            <a:off x="6895732" y="1919759"/>
            <a:ext cx="2248268" cy="197242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4374FD8-546E-45BA-8000-BB3348D5FE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124" y="1869666"/>
            <a:ext cx="1095375" cy="9334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6F9CDAD-0E7F-46A5-B0CD-51FFEA5BE1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8038" y="953090"/>
            <a:ext cx="28003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64093"/>
      </p:ext>
    </p:extLst>
  </p:cSld>
  <p:clrMapOvr>
    <a:masterClrMapping/>
  </p:clrMapOvr>
  <p:transition spd="slow" advTm="20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7E25455-E5C9-47FB-80C3-7FC4E29E4E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21"/>
          <a:stretch/>
        </p:blipFill>
        <p:spPr>
          <a:xfrm>
            <a:off x="2347729" y="1412532"/>
            <a:ext cx="5032583" cy="5290803"/>
          </a:xfrm>
          <a:prstGeom prst="rect">
            <a:avLst/>
          </a:prstGeom>
        </p:spPr>
      </p:pic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885113" y="476250"/>
            <a:ext cx="1079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000" b="0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" pitchFamily="18" charset="0"/>
              <a:ea typeface="+mn-ea"/>
              <a:cs typeface="Arial" charset="0"/>
            </a:endParaRPr>
          </a:p>
        </p:txBody>
      </p:sp>
      <p:pic>
        <p:nvPicPr>
          <p:cNvPr id="31" name="Imatge 14" descr="Resultat d'imatges de diba oberta">
            <a:extLst>
              <a:ext uri="{FF2B5EF4-FFF2-40B4-BE49-F238E27FC236}">
                <a16:creationId xmlns:a16="http://schemas.microsoft.com/office/drawing/2014/main" id="{49BCFF4C-1A61-4848-B66E-27CFD45D2AE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90"/>
          <a:stretch/>
        </p:blipFill>
        <p:spPr bwMode="auto">
          <a:xfrm>
            <a:off x="467544" y="476250"/>
            <a:ext cx="1026656" cy="3865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DA9746F-295D-4A92-8836-F930273B347A}"/>
              </a:ext>
            </a:extLst>
          </p:cNvPr>
          <p:cNvSpPr txBox="1"/>
          <p:nvPr/>
        </p:nvSpPr>
        <p:spPr>
          <a:xfrm>
            <a:off x="3767807" y="582225"/>
            <a:ext cx="540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0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Gerència de Serveis Residencials d’Estades Temporals i Respir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5A8ED1B-6FCA-4A38-97F3-BBA1299CC1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43" t="27044" r="14452" b="64904"/>
          <a:stretch/>
        </p:blipFill>
        <p:spPr>
          <a:xfrm>
            <a:off x="7055711" y="2070380"/>
            <a:ext cx="1908777" cy="26305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0929EF4-9E2F-4654-A757-7B75009D80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279" y="2204864"/>
            <a:ext cx="933450" cy="2190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A972A05-BB63-4966-9DB7-715444C01C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201" r="12201"/>
          <a:stretch/>
        </p:blipFill>
        <p:spPr>
          <a:xfrm>
            <a:off x="486088" y="1844824"/>
            <a:ext cx="1008112" cy="10287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592493A-3004-4856-93CB-6867575D41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8184" y="883850"/>
            <a:ext cx="25146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69201"/>
      </p:ext>
    </p:extLst>
  </p:cSld>
  <p:clrMapOvr>
    <a:masterClrMapping/>
  </p:clrMapOvr>
  <p:transition spd="slow" advTm="20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885113" y="476250"/>
            <a:ext cx="1079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altLang="ca-ES" sz="1000" b="0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" pitchFamily="18" charset="0"/>
              <a:ea typeface="+mn-ea"/>
              <a:cs typeface="Arial" charset="0"/>
            </a:endParaRPr>
          </a:p>
        </p:txBody>
      </p:sp>
      <p:pic>
        <p:nvPicPr>
          <p:cNvPr id="31" name="Imatge 14" descr="Resultat d'imatges de diba oberta">
            <a:extLst>
              <a:ext uri="{FF2B5EF4-FFF2-40B4-BE49-F238E27FC236}">
                <a16:creationId xmlns:a16="http://schemas.microsoft.com/office/drawing/2014/main" id="{49BCFF4C-1A61-4848-B66E-27CFD45D2AE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90"/>
          <a:stretch/>
        </p:blipFill>
        <p:spPr bwMode="auto">
          <a:xfrm>
            <a:off x="467544" y="476250"/>
            <a:ext cx="1026656" cy="3865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DA9746F-295D-4A92-8836-F930273B347A}"/>
              </a:ext>
            </a:extLst>
          </p:cNvPr>
          <p:cNvSpPr txBox="1"/>
          <p:nvPr/>
        </p:nvSpPr>
        <p:spPr>
          <a:xfrm>
            <a:off x="3767807" y="582225"/>
            <a:ext cx="540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200" b="0" i="1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Gerència de Serveis Residencials d’Estades Temporals i Respir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C7CC28-AC27-4DC0-9467-4DFCB6548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591" y="986781"/>
            <a:ext cx="2409825" cy="3714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4EC9FA7-E8DA-47FF-A36B-BE07D9FD84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139"/>
          <a:stretch/>
        </p:blipFill>
        <p:spPr>
          <a:xfrm>
            <a:off x="179512" y="1755750"/>
            <a:ext cx="8856984" cy="46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19888"/>
      </p:ext>
    </p:extLst>
  </p:cSld>
  <p:clrMapOvr>
    <a:masterClrMapping/>
  </p:clrMapOvr>
  <p:transition spd="slow" advTm="20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7885113" y="476250"/>
            <a:ext cx="10795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bg1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ca-ES" altLang="ca-ES" sz="1000" b="0" dirty="0">
              <a:solidFill>
                <a:srgbClr val="990033"/>
              </a:solidFill>
              <a:latin typeface="Times" pitchFamily="18" charset="0"/>
            </a:endParaRPr>
          </a:p>
        </p:txBody>
      </p:sp>
      <p:pic>
        <p:nvPicPr>
          <p:cNvPr id="31" name="Imatge 14" descr="Resultat d'imatges de diba oberta">
            <a:extLst>
              <a:ext uri="{FF2B5EF4-FFF2-40B4-BE49-F238E27FC236}">
                <a16:creationId xmlns:a16="http://schemas.microsoft.com/office/drawing/2014/main" id="{49BCFF4C-1A61-4848-B66E-27CFD45D2AE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90"/>
          <a:stretch/>
        </p:blipFill>
        <p:spPr bwMode="auto">
          <a:xfrm>
            <a:off x="467544" y="476250"/>
            <a:ext cx="1026656" cy="3865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CDA9746F-295D-4A92-8836-F930273B347A}"/>
              </a:ext>
            </a:extLst>
          </p:cNvPr>
          <p:cNvSpPr txBox="1"/>
          <p:nvPr/>
        </p:nvSpPr>
        <p:spPr>
          <a:xfrm>
            <a:off x="3767807" y="582225"/>
            <a:ext cx="540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b="0" i="1" dirty="0">
                <a:solidFill>
                  <a:schemeClr val="accent2">
                    <a:lumMod val="75000"/>
                  </a:schemeClr>
                </a:solidFill>
              </a:rPr>
              <a:t>Gerència de Serveis Residencials d’Estades Temporals i Respir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8A3BC02-5E19-4C9E-9025-7594D3697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0085" y="1595668"/>
            <a:ext cx="4838700" cy="3048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B0405ED-5C22-4076-9CCF-987D4D18D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2348880"/>
            <a:ext cx="67818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67837"/>
      </p:ext>
    </p:extLst>
  </p:cSld>
  <p:clrMapOvr>
    <a:masterClrMapping/>
  </p:clrMapOvr>
  <p:transition spd="slow" advTm="20000">
    <p:wipe/>
  </p:transition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42536</TotalTime>
  <Words>172</Words>
  <Application>Microsoft Office PowerPoint</Application>
  <PresentationFormat>Presentación en pantalla (4:3)</PresentationFormat>
  <Paragraphs>35</Paragraphs>
  <Slides>14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</vt:lpstr>
      <vt:lpstr>Verdana</vt:lpstr>
      <vt:lpstr>Tema de l'Office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DIPUTACIÓ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castroll</dc:creator>
  <cp:lastModifiedBy>Alba Gonzalo</cp:lastModifiedBy>
  <cp:revision>1797</cp:revision>
  <cp:lastPrinted>2018-02-12T16:10:52Z</cp:lastPrinted>
  <dcterms:created xsi:type="dcterms:W3CDTF">2008-01-07T13:09:44Z</dcterms:created>
  <dcterms:modified xsi:type="dcterms:W3CDTF">2021-08-06T11:01:20Z</dcterms:modified>
</cp:coreProperties>
</file>